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2" r:id="rId9"/>
    <p:sldId id="260" r:id="rId10"/>
    <p:sldId id="266" r:id="rId11"/>
    <p:sldId id="265" r:id="rId12"/>
    <p:sldId id="264" r:id="rId13"/>
    <p:sldId id="261" r:id="rId14"/>
    <p:sldId id="26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1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00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29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13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16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37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8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4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24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1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39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9BDD-5E33-4BD0-BDD7-C09ACF4DF314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30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correspondent.nl/3668/Elf-lessen-van-Beatrice-de-Graaf-de-hoogleraar-die-Nederland-de-weg-wijst-na-Parijs-/112813008-5ea22047" TargetMode="External"/><Relationship Id="rId2" Type="http://schemas.openxmlformats.org/officeDocument/2006/relationships/hyperlink" Target="http://www.historischnieuwsblad.nl/nl/artikel/7008/het-ontstaan-van-de-staat-israel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andere-tijden-in-de-klas-de-trein-naar-de-vrijheid/#q=berlijnse%20muur" TargetMode="External"/><Relationship Id="rId2" Type="http://schemas.openxmlformats.org/officeDocument/2006/relationships/hyperlink" Target="http://nos.nl/video/691809-terugblik-val-berlijnse-muur-in-1989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BKYGaMkFIM" TargetMode="External"/><Relationship Id="rId2" Type="http://schemas.openxmlformats.org/officeDocument/2006/relationships/hyperlink" Target="https://www.youtube.com/watch?v=jhZ7kfw_pB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nos.nl/video/268658-nos-begint-met-uitzending-911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Paragraaf 13.5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De wereld na 1989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34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Examenvraag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Gebruik bron </a:t>
            </a:r>
            <a:r>
              <a:rPr lang="nl-NL" i="1" dirty="0" smtClean="0"/>
              <a:t>17 (volgende dia).</a:t>
            </a:r>
            <a:endParaRPr lang="nl-NL" i="1" dirty="0"/>
          </a:p>
          <a:p>
            <a:pPr marL="0" indent="0">
              <a:buNone/>
            </a:pPr>
            <a:r>
              <a:rPr lang="nl-NL" dirty="0"/>
              <a:t>Stel: het antifascismecomité gebruikt deze tabel bij het overtuigen van </a:t>
            </a:r>
            <a:r>
              <a:rPr lang="nl-NL" dirty="0" smtClean="0"/>
              <a:t>hun tegenstanders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dirty="0" smtClean="0"/>
              <a:t>2p Leg </a:t>
            </a:r>
            <a:r>
              <a:rPr lang="nl-NL" dirty="0"/>
              <a:t>uit hoe ze deze tabel kunnen gebruiken door:</a:t>
            </a:r>
          </a:p>
          <a:p>
            <a:pPr marL="0" indent="0">
              <a:buNone/>
            </a:pPr>
            <a:r>
              <a:rPr lang="nl-NL" dirty="0"/>
              <a:t>− eerst met de tabel een conclusie over de samenstelling van de </a:t>
            </a:r>
            <a:r>
              <a:rPr lang="nl-NL" dirty="0" smtClean="0"/>
              <a:t>bevolking van </a:t>
            </a:r>
            <a:r>
              <a:rPr lang="nl-NL" dirty="0"/>
              <a:t>Amsterdam in de periode 1598-1720 te trekken en</a:t>
            </a:r>
          </a:p>
          <a:p>
            <a:pPr marL="0" indent="0">
              <a:buNone/>
            </a:pPr>
            <a:r>
              <a:rPr lang="nl-NL" dirty="0"/>
              <a:t>− hiermee het affiche van het comité </a:t>
            </a:r>
            <a:r>
              <a:rPr lang="nl-NL" dirty="0" smtClean="0"/>
              <a:t>te ondersteunen.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9345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Bron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5463" t="16057" r="19235" b="18857"/>
          <a:stretch/>
        </p:blipFill>
        <p:spPr>
          <a:xfrm>
            <a:off x="3058511" y="0"/>
            <a:ext cx="9133490" cy="682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8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Antwoord examenvraag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maximumscore 2</a:t>
            </a:r>
          </a:p>
          <a:p>
            <a:pPr marL="0" indent="0">
              <a:buNone/>
            </a:pPr>
            <a:r>
              <a:rPr lang="nl-NL" dirty="0"/>
              <a:t>Voorbeeld van een juist antwoord is:</a:t>
            </a:r>
          </a:p>
          <a:p>
            <a:pPr marL="0" indent="0">
              <a:buNone/>
            </a:pPr>
            <a:r>
              <a:rPr lang="nl-NL" dirty="0"/>
              <a:t>• Een conclusie uit de tabel is, dat in de periode van 1598-1720 </a:t>
            </a:r>
            <a:r>
              <a:rPr lang="nl-NL" dirty="0" smtClean="0"/>
              <a:t>altijd meer </a:t>
            </a:r>
            <a:r>
              <a:rPr lang="nl-NL" dirty="0"/>
              <a:t>dan 1/5 van het aantal huwelijken één of beide partners </a:t>
            </a:r>
            <a:r>
              <a:rPr lang="nl-NL" dirty="0" smtClean="0"/>
              <a:t>van buitenlandse </a:t>
            </a:r>
            <a:r>
              <a:rPr lang="nl-NL" dirty="0"/>
              <a:t>afkomst was (vaak lag het percentage veel hoger, 30 </a:t>
            </a:r>
            <a:r>
              <a:rPr lang="nl-NL" dirty="0" smtClean="0"/>
              <a:t>tot 40 </a:t>
            </a:r>
            <a:r>
              <a:rPr lang="nl-NL" dirty="0"/>
              <a:t>procent) 1</a:t>
            </a:r>
          </a:p>
          <a:p>
            <a:pPr marL="0" indent="0">
              <a:buNone/>
            </a:pPr>
            <a:r>
              <a:rPr lang="nl-NL" dirty="0"/>
              <a:t>• Het comité kan deze conclusie gebruiken om te laten zien dat </a:t>
            </a:r>
            <a:r>
              <a:rPr lang="nl-NL" dirty="0" smtClean="0"/>
              <a:t>de bevolking </a:t>
            </a:r>
            <a:r>
              <a:rPr lang="nl-NL" dirty="0"/>
              <a:t>van Amsterdam tijdens haar bloeitijd ook voor een groot </a:t>
            </a:r>
            <a:r>
              <a:rPr lang="nl-NL" dirty="0" smtClean="0"/>
              <a:t>deel van </a:t>
            </a:r>
            <a:r>
              <a:rPr lang="nl-NL" dirty="0"/>
              <a:t>buitenlandse afkomst was / dat het een kenmerk </a:t>
            </a:r>
            <a:r>
              <a:rPr lang="nl-NL" dirty="0" smtClean="0"/>
              <a:t>van Amsterdammers </a:t>
            </a:r>
            <a:r>
              <a:rPr lang="nl-NL" dirty="0"/>
              <a:t>is, dat ze voor een groot deel afstammen </a:t>
            </a:r>
            <a:r>
              <a:rPr lang="nl-NL" dirty="0" smtClean="0"/>
              <a:t>van immigranten </a:t>
            </a:r>
            <a:r>
              <a:rPr lang="nl-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984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727028" cy="4588054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In de wereld zijn er altijd internationale spanningsvelden. Deze spanningsvelden worden veroorzaakt door gebeurtenissen / ontwikkelingen / verschijnselen in het verleden. </a:t>
            </a:r>
          </a:p>
          <a:p>
            <a:r>
              <a:rPr lang="nl-NL" dirty="0" smtClean="0"/>
              <a:t>De huidige spanningen lijken ingewikkelder dan die tijdens de Koude Oorlog. Toen waren er twee duidelijke machtsblokken. </a:t>
            </a:r>
          </a:p>
          <a:p>
            <a:r>
              <a:rPr lang="nl-NL" dirty="0" smtClean="0"/>
              <a:t>Overeenkomst met spanningen uit Koude Oorlog =  ‘zwart-wit’ denken en ontbreken van achtergrond en nuance bij veel politici / media / burgers enz. (westen = VS, fundamentalisme = islam) </a:t>
            </a:r>
          </a:p>
          <a:p>
            <a:r>
              <a:rPr lang="nl-NL" dirty="0" smtClean="0"/>
              <a:t>Er zijn veel verbanden waar te nemen tussen de verschillende spanningsvelden. Zorg dat je een ‘helikopterblik’ hebt op deze zaken: dan leer je de geschiedenis, en dus de huidige tijd goed kennen. Denk eraan: de waarheid lijkt simpel, maar is het allerminst. </a:t>
            </a:r>
          </a:p>
        </p:txBody>
      </p:sp>
    </p:spTree>
    <p:extLst>
      <p:ext uri="{BB962C8B-B14F-4D97-AF65-F5344CB8AC3E}">
        <p14:creationId xmlns:p14="http://schemas.microsoft.com/office/powerpoint/2010/main" val="79657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Achtergrond informatie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Stichting van de staat Israël: </a:t>
            </a: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www.historischnieuwsblad.nl/nl/artikel/7008/het-ontstaan-van-de-staat-israel.html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Huidige problematiek:</a:t>
            </a:r>
          </a:p>
          <a:p>
            <a:pPr marL="0" indent="0">
              <a:buNone/>
            </a:pPr>
            <a:r>
              <a:rPr lang="nl-NL" dirty="0">
                <a:hlinkClick r:id="rId3"/>
              </a:rPr>
              <a:t>https://decorrespondent.nl/3668/Elf-lessen-van-Beatrice-de-Graaf-de-hoogleraar-die-Nederland-de-weg-wijst-na-Parijs-/</a:t>
            </a:r>
            <a:r>
              <a:rPr lang="nl-NL" dirty="0" smtClean="0">
                <a:hlinkClick r:id="rId3"/>
              </a:rPr>
              <a:t>112813008-5ea22047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636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 aspect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Niet specifiek één van hoofdstuk 13;</a:t>
            </a:r>
          </a:p>
          <a:p>
            <a:pPr marL="0" indent="0">
              <a:buNone/>
            </a:pPr>
            <a:r>
              <a:rPr lang="nl-NL" dirty="0" smtClean="0"/>
              <a:t>Met name ‘De verdeling van de wereld in twee ideologische blokken in de greep van een wapenwedloop en de daaruit voortvloeiende dreiging van een atoomoorlog.’ </a:t>
            </a:r>
            <a:r>
              <a:rPr lang="nl-NL" dirty="0" smtClean="0">
                <a:sym typeface="Wingdings" panose="05000000000000000000" pitchFamily="2" charset="2"/>
              </a:rPr>
              <a:t> EINDE VAN DE KOUDE OORLOG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‘De toenemende westerse welvaart die vanaf de jaren zestig van de 20</a:t>
            </a:r>
            <a:r>
              <a:rPr lang="nl-NL" baseline="30000" dirty="0" smtClean="0">
                <a:sym typeface="Wingdings" panose="05000000000000000000" pitchFamily="2" charset="2"/>
              </a:rPr>
              <a:t>e</a:t>
            </a:r>
            <a:r>
              <a:rPr lang="nl-NL" dirty="0" smtClean="0">
                <a:sym typeface="Wingdings" panose="05000000000000000000" pitchFamily="2" charset="2"/>
              </a:rPr>
              <a:t> eeuw aanleiding gaf tot </a:t>
            </a:r>
            <a:r>
              <a:rPr lang="nl-NL" smtClean="0">
                <a:sym typeface="Wingdings" panose="05000000000000000000" pitchFamily="2" charset="2"/>
              </a:rPr>
              <a:t>sociaal-culturele veranderingsprocessen’</a:t>
            </a: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‘De ontwikkeling van pluriforme en multiculturele samenlevingen’</a:t>
            </a:r>
            <a:endParaRPr lang="nl-N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9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Val van het communisme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Gorbatsjov: nieuwe leider (1985) in de Sovjetunie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Structurele problemen in de SU =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Falende economie (ontbreken van een consumptie industrie, tekorten aan consumptiegoederen)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Star communistisch systeem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Oplossing? 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Glasnost </a:t>
            </a:r>
            <a:r>
              <a:rPr lang="nl-NL" dirty="0" smtClean="0">
                <a:sym typeface="Wingdings" panose="05000000000000000000" pitchFamily="2" charset="2"/>
              </a:rPr>
              <a:t>(openheid, waaronder in de pers) &amp; </a:t>
            </a:r>
            <a:r>
              <a:rPr lang="nl-NL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Perestrojka</a:t>
            </a:r>
            <a:r>
              <a:rPr lang="nl-NL" dirty="0" smtClean="0">
                <a:sym typeface="Wingdings" panose="05000000000000000000" pitchFamily="2" charset="2"/>
              </a:rPr>
              <a:t> (economische hervormingen / meer markteconomie)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35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Onbedoelde gevolgen van </a:t>
            </a:r>
            <a:r>
              <a:rPr lang="nl-NL" dirty="0" smtClean="0">
                <a:solidFill>
                  <a:srgbClr val="FF0000"/>
                </a:solidFill>
              </a:rPr>
              <a:t>glasnost</a:t>
            </a:r>
            <a:r>
              <a:rPr lang="nl-NL" dirty="0" smtClean="0"/>
              <a:t> en </a:t>
            </a:r>
            <a:r>
              <a:rPr lang="nl-NL" dirty="0" err="1" smtClean="0">
                <a:solidFill>
                  <a:srgbClr val="FF0000"/>
                </a:solidFill>
              </a:rPr>
              <a:t>perestojka</a:t>
            </a:r>
            <a:r>
              <a:rPr lang="nl-NL" dirty="0" smtClean="0"/>
              <a:t> =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Wantrouwen in het communistisch systeem groeide juist (eenpartijstelsel, communistische ideologie = niet geloofwaardig)</a:t>
            </a:r>
          </a:p>
          <a:p>
            <a:pPr>
              <a:buFontTx/>
              <a:buChar char="-"/>
            </a:pPr>
            <a:r>
              <a:rPr lang="nl-NL" dirty="0" smtClean="0"/>
              <a:t>Verzet in Oostblok (</a:t>
            </a:r>
            <a:r>
              <a:rPr lang="nl-NL" i="1" dirty="0" smtClean="0"/>
              <a:t>gedachte was SU met nieuwe politiek grijpt toch niet in)</a:t>
            </a:r>
          </a:p>
          <a:p>
            <a:pPr marL="685800" lvl="2">
              <a:spcBef>
                <a:spcPts val="1000"/>
              </a:spcBef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VAL VAN DE MUUR (1989)</a:t>
            </a:r>
          </a:p>
          <a:p>
            <a:pPr>
              <a:buFontTx/>
              <a:buChar char="-"/>
            </a:pPr>
            <a:r>
              <a:rPr lang="nl-NL" dirty="0" smtClean="0"/>
              <a:t>Val van de Sovjetunie (Sovjetrepublieken komen in opstand, het systeem wankelt, bijna burgeroorlog, ontmanteling van de Sovjetunie)  (1991)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VAL VAN HET COMMUNISME </a:t>
            </a:r>
            <a:r>
              <a:rPr lang="nl-NL" dirty="0" smtClean="0">
                <a:sym typeface="Wingdings" panose="05000000000000000000" pitchFamily="2" charset="2"/>
              </a:rPr>
              <a:t> KOUDE OORLOG VOORBIJ</a:t>
            </a:r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4284372" y="374930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100" dirty="0" smtClean="0">
                <a:hlinkClick r:id="rId2"/>
              </a:rPr>
              <a:t>http://nos.nl/video/691809-terugblik-val-berlijnse-muur-in-1989.html</a:t>
            </a:r>
            <a:endParaRPr lang="nl-NL" sz="1100" dirty="0"/>
          </a:p>
        </p:txBody>
      </p:sp>
      <p:sp>
        <p:nvSpPr>
          <p:cNvPr id="5" name="Rechthoek 4"/>
          <p:cNvSpPr/>
          <p:nvPr/>
        </p:nvSpPr>
        <p:spPr>
          <a:xfrm>
            <a:off x="4284372" y="346385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50" dirty="0">
                <a:hlinkClick r:id="rId3"/>
              </a:rPr>
              <a:t>http://www.schooltv.nl/video/andere-tijden-in-de-klas-de-trein-naar-de-vrijheid/#q=berlijnse%20muur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26772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Gebruik </a:t>
            </a:r>
            <a:r>
              <a:rPr lang="nl-NL" i="1" dirty="0" smtClean="0"/>
              <a:t>de bron in de volgende dia</a:t>
            </a:r>
            <a:endParaRPr lang="nl-NL" i="1" dirty="0"/>
          </a:p>
          <a:p>
            <a:pPr marL="0" indent="0">
              <a:buNone/>
            </a:pPr>
            <a:r>
              <a:rPr lang="nl-NL" dirty="0"/>
              <a:t>In de foto van Checkpoint </a:t>
            </a:r>
            <a:r>
              <a:rPr lang="nl-NL" dirty="0" err="1"/>
              <a:t>Charlie</a:t>
            </a:r>
            <a:r>
              <a:rPr lang="nl-NL" dirty="0"/>
              <a:t> kun je een kenmerkend aspect van de </a:t>
            </a:r>
            <a:r>
              <a:rPr lang="nl-NL" dirty="0" smtClean="0"/>
              <a:t>tweede helft </a:t>
            </a:r>
            <a:r>
              <a:rPr lang="nl-NL" dirty="0"/>
              <a:t>van de twintigste eeuw herkennen.</a:t>
            </a:r>
          </a:p>
          <a:p>
            <a:pPr marL="0" indent="0">
              <a:buNone/>
            </a:pPr>
            <a:r>
              <a:rPr lang="nl-NL" dirty="0"/>
              <a:t>3p </a:t>
            </a:r>
            <a:r>
              <a:rPr lang="nl-NL" dirty="0" smtClean="0"/>
              <a:t>Noem </a:t>
            </a:r>
            <a:r>
              <a:rPr lang="nl-NL" dirty="0"/>
              <a:t>dat aspect en leg uit waaraan je het in de foto herkent.</a:t>
            </a:r>
          </a:p>
        </p:txBody>
      </p:sp>
    </p:spTree>
    <p:extLst>
      <p:ext uri="{BB962C8B-B14F-4D97-AF65-F5344CB8AC3E}">
        <p14:creationId xmlns:p14="http://schemas.microsoft.com/office/powerpoint/2010/main" val="97784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876" y="82605"/>
            <a:ext cx="10515600" cy="1325563"/>
          </a:xfrm>
        </p:spPr>
        <p:txBody>
          <a:bodyPr/>
          <a:lstStyle/>
          <a:p>
            <a:r>
              <a:rPr lang="nl-NL" dirty="0" smtClean="0"/>
              <a:t>Bron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12985" y="1077093"/>
            <a:ext cx="4031047" cy="5449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800" i="1" dirty="0" smtClean="0"/>
              <a:t>Foto </a:t>
            </a:r>
            <a:r>
              <a:rPr lang="nl-NL" sz="1800" i="1" dirty="0"/>
              <a:t>uit oktober 1961 van de grensovergang Checkpoint </a:t>
            </a:r>
            <a:r>
              <a:rPr lang="nl-NL" sz="1800" i="1" dirty="0" err="1"/>
              <a:t>Charlie</a:t>
            </a:r>
            <a:r>
              <a:rPr lang="nl-NL" sz="1800" i="1" dirty="0"/>
              <a:t> in </a:t>
            </a:r>
            <a:r>
              <a:rPr lang="nl-NL" sz="1800" i="1" dirty="0" smtClean="0"/>
              <a:t>Berlijn</a:t>
            </a:r>
          </a:p>
          <a:p>
            <a:pPr marL="0" indent="0">
              <a:buNone/>
            </a:pPr>
            <a:endParaRPr lang="nl-NL" sz="1800" i="1" dirty="0"/>
          </a:p>
          <a:p>
            <a:pPr marL="0" indent="0">
              <a:buNone/>
            </a:pPr>
            <a:r>
              <a:rPr lang="nl-NL" sz="1800" dirty="0"/>
              <a:t>Toelichting</a:t>
            </a:r>
          </a:p>
          <a:p>
            <a:pPr marL="0" indent="0">
              <a:buNone/>
            </a:pPr>
            <a:r>
              <a:rPr lang="nl-NL" sz="1800" dirty="0"/>
              <a:t>Op het bord rechts staat in vier talen: "U verlaat nu de Amerikaanse sector".</a:t>
            </a:r>
          </a:p>
          <a:p>
            <a:pPr marL="0" indent="0">
              <a:buNone/>
            </a:pPr>
            <a:r>
              <a:rPr lang="nl-NL" sz="1800" dirty="0"/>
              <a:t>Op de achtergrond Russische tanks, op de voorgrond Amerikaanse.</a:t>
            </a:r>
          </a:p>
          <a:p>
            <a:pPr marL="0" indent="0">
              <a:buNone/>
            </a:pPr>
            <a:r>
              <a:rPr lang="nl-NL" sz="1800" dirty="0"/>
              <a:t>Duitsland valt na de Tweede </a:t>
            </a:r>
            <a:r>
              <a:rPr lang="nl-NL" sz="1800" dirty="0" smtClean="0"/>
              <a:t>Wereldoorlog </a:t>
            </a:r>
            <a:r>
              <a:rPr lang="nl-NL" sz="1800" dirty="0"/>
              <a:t>uiteen in twee delen, </a:t>
            </a:r>
            <a:r>
              <a:rPr lang="nl-NL" sz="1800" dirty="0" smtClean="0"/>
              <a:t>het communistische </a:t>
            </a:r>
            <a:r>
              <a:rPr lang="nl-NL" sz="1800" dirty="0"/>
              <a:t>Oost-Duitsland en het kapitalistische West-Duitsland. In </a:t>
            </a:r>
            <a:r>
              <a:rPr lang="nl-NL" sz="1800" dirty="0" smtClean="0"/>
              <a:t>de nacht </a:t>
            </a:r>
            <a:r>
              <a:rPr lang="nl-NL" sz="1800" dirty="0"/>
              <a:t>van 12 op 13 augustus 1961 laat de Oost-Duitse regering de "</a:t>
            </a:r>
            <a:r>
              <a:rPr lang="nl-NL" sz="1800" dirty="0" err="1" smtClean="0"/>
              <a:t>Berlijnse</a:t>
            </a:r>
            <a:r>
              <a:rPr lang="nl-NL" sz="1800" dirty="0"/>
              <a:t> </a:t>
            </a:r>
            <a:r>
              <a:rPr lang="nl-NL" sz="1800" dirty="0" smtClean="0"/>
              <a:t>Muur</a:t>
            </a:r>
            <a:r>
              <a:rPr lang="nl-NL" sz="1800" dirty="0"/>
              <a:t>" bouwen, waardoor het niet langer mogelijk is de grens tussen </a:t>
            </a:r>
            <a:r>
              <a:rPr lang="nl-NL" sz="1800" dirty="0" smtClean="0"/>
              <a:t>beide </a:t>
            </a:r>
            <a:r>
              <a:rPr lang="nl-NL" sz="1800" dirty="0" err="1" smtClean="0"/>
              <a:t>Duitslanden</a:t>
            </a:r>
            <a:r>
              <a:rPr lang="nl-NL" sz="1800" dirty="0" smtClean="0"/>
              <a:t> </a:t>
            </a:r>
            <a:r>
              <a:rPr lang="nl-NL" sz="1800" dirty="0"/>
              <a:t>over te steken. Er blijven slechts een paar </a:t>
            </a:r>
            <a:r>
              <a:rPr lang="nl-NL" sz="1800" dirty="0" smtClean="0"/>
              <a:t>grensovergangen bestaan, waaronder </a:t>
            </a:r>
            <a:r>
              <a:rPr lang="nl-NL" sz="1800" dirty="0"/>
              <a:t>Checkpoint (controlepunt) </a:t>
            </a:r>
            <a:r>
              <a:rPr lang="nl-NL" sz="1800" dirty="0" err="1"/>
              <a:t>Charlie</a:t>
            </a:r>
            <a:r>
              <a:rPr lang="nl-NL" sz="1800" dirty="0"/>
              <a:t>.</a:t>
            </a:r>
            <a:endParaRPr lang="nl-NL" sz="1800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033" y="488731"/>
            <a:ext cx="8047967" cy="56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9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/>
              <a:t>maximumscore 3</a:t>
            </a:r>
          </a:p>
          <a:p>
            <a:pPr marL="0" indent="0">
              <a:buNone/>
            </a:pPr>
            <a:r>
              <a:rPr lang="nl-NL" dirty="0"/>
              <a:t>Voorbeeld van een juist antwoord is:</a:t>
            </a:r>
          </a:p>
          <a:p>
            <a:pPr marL="0" indent="0">
              <a:buNone/>
            </a:pPr>
            <a:r>
              <a:rPr lang="nl-NL" dirty="0"/>
              <a:t>• Het kenmerkende aspect is “de Koude Oorlog/de verdeling van </a:t>
            </a:r>
            <a:r>
              <a:rPr lang="nl-NL" dirty="0" smtClean="0"/>
              <a:t>de wereld </a:t>
            </a:r>
            <a:r>
              <a:rPr lang="nl-NL" dirty="0"/>
              <a:t>in twee ideologische blokken” (of een omschrijving daarvan) </a:t>
            </a:r>
            <a:r>
              <a:rPr lang="nl-NL" dirty="0" smtClean="0"/>
              <a:t>1</a:t>
            </a:r>
          </a:p>
          <a:p>
            <a:pPr marL="0" indent="0">
              <a:buNone/>
            </a:pPr>
            <a:r>
              <a:rPr lang="nl-NL" dirty="0" smtClean="0"/>
              <a:t>• </a:t>
            </a:r>
            <a:r>
              <a:rPr lang="nl-NL" dirty="0"/>
              <a:t>De Koude Oorlog is in de foto te herkennen aan (één van </a:t>
            </a:r>
            <a:r>
              <a:rPr lang="nl-NL" dirty="0" smtClean="0"/>
              <a:t>de volgende</a:t>
            </a:r>
            <a:r>
              <a:rPr lang="nl-NL" dirty="0"/>
              <a:t>): 2</a:t>
            </a:r>
          </a:p>
          <a:p>
            <a:pPr marL="0" indent="0">
              <a:buNone/>
            </a:pPr>
            <a:r>
              <a:rPr lang="nl-NL" dirty="0"/>
              <a:t>− het bord “U verlaat nu de Amerikaanse sector”, want dat laat </a:t>
            </a:r>
            <a:r>
              <a:rPr lang="nl-NL" dirty="0" smtClean="0"/>
              <a:t>zien dat </a:t>
            </a:r>
            <a:r>
              <a:rPr lang="nl-NL" dirty="0"/>
              <a:t>Berlijn verdeeld is in zones, die ieder bij een ideologisch blok</a:t>
            </a:r>
          </a:p>
          <a:p>
            <a:r>
              <a:rPr lang="nl-NL" dirty="0"/>
              <a:t>horen.</a:t>
            </a:r>
          </a:p>
          <a:p>
            <a:pPr marL="0" indent="0">
              <a:buNone/>
            </a:pPr>
            <a:r>
              <a:rPr lang="nl-NL" dirty="0"/>
              <a:t>− aan de dreiging die uitgaat van de tegenover elkaar </a:t>
            </a:r>
            <a:r>
              <a:rPr lang="nl-NL" dirty="0" smtClean="0"/>
              <a:t>opgestelde tanks </a:t>
            </a:r>
            <a:r>
              <a:rPr lang="nl-NL" dirty="0"/>
              <a:t>van beide partijen, want die laat de (politieke en </a:t>
            </a:r>
            <a:r>
              <a:rPr lang="nl-NL" dirty="0" smtClean="0"/>
              <a:t>militaire) spanning/de </a:t>
            </a:r>
            <a:r>
              <a:rPr lang="nl-NL" dirty="0"/>
              <a:t>wapenwedloop tussen beide blokken zien.</a:t>
            </a:r>
          </a:p>
          <a:p>
            <a:pPr marL="0" indent="0">
              <a:buNone/>
            </a:pPr>
            <a:endParaRPr lang="nl-NL" i="1" dirty="0" smtClean="0"/>
          </a:p>
          <a:p>
            <a:pPr marL="0" indent="0">
              <a:buNone/>
            </a:pPr>
            <a:r>
              <a:rPr lang="nl-NL" i="1" dirty="0" smtClean="0"/>
              <a:t>Opmerking</a:t>
            </a:r>
            <a:endParaRPr lang="nl-NL" i="1" dirty="0"/>
          </a:p>
          <a:p>
            <a:pPr marL="0" indent="0">
              <a:buNone/>
            </a:pPr>
            <a:r>
              <a:rPr lang="nl-NL" i="1" dirty="0"/>
              <a:t>Alleen als de verwijzing naar de foto voorzien is van een juiste </a:t>
            </a:r>
            <a:r>
              <a:rPr lang="nl-NL" i="1" dirty="0" smtClean="0"/>
              <a:t>uitleg mogen </a:t>
            </a:r>
            <a:r>
              <a:rPr lang="nl-NL" i="1" dirty="0"/>
              <a:t>twee scorepunten worden toegekend.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864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Fukuyama</a:t>
            </a:r>
            <a:r>
              <a:rPr lang="nl-NL" dirty="0" smtClean="0"/>
              <a:t> &amp; Huntington: nieuwe wereldorde?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Fukuyama</a:t>
            </a:r>
            <a:r>
              <a:rPr lang="nl-NL" dirty="0" smtClean="0"/>
              <a:t>: 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https://www.youtube.com/watch?v=jhZ7kfw_pBg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Huntington: </a:t>
            </a:r>
            <a:endParaRPr lang="nl-NL" dirty="0"/>
          </a:p>
          <a:p>
            <a:pPr marL="0" indent="0">
              <a:buNone/>
            </a:pPr>
            <a:r>
              <a:rPr lang="nl-NL" dirty="0">
                <a:hlinkClick r:id="rId3"/>
              </a:rPr>
              <a:t>https://www.youtube.com/watch?v=IBKYGaMkFIM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216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Nieuwe spanningen: vanaf +/- 11 september 2001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56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Angst voor de radicale islam</a:t>
            </a:r>
          </a:p>
          <a:p>
            <a:pPr marL="0" indent="0">
              <a:buNone/>
            </a:pPr>
            <a:r>
              <a:rPr lang="nl-NL" dirty="0" smtClean="0"/>
              <a:t>Achtergrond: </a:t>
            </a:r>
          </a:p>
          <a:p>
            <a:pPr>
              <a:buFontTx/>
              <a:buChar char="-"/>
            </a:pPr>
            <a:r>
              <a:rPr lang="nl-NL" dirty="0" smtClean="0"/>
              <a:t>Spanningen tussen christelijke en islamitische wereld hebben een lange geschiedenis </a:t>
            </a:r>
            <a:r>
              <a:rPr lang="nl-NL" sz="2400" i="1" dirty="0" smtClean="0"/>
              <a:t>(bijv. kruistochten van de christenen, Europese staten </a:t>
            </a:r>
            <a:r>
              <a:rPr lang="nl-NL" sz="2400" i="1" dirty="0" err="1" smtClean="0"/>
              <a:t>vs</a:t>
            </a:r>
            <a:r>
              <a:rPr lang="nl-NL" sz="2400" i="1" dirty="0" smtClean="0"/>
              <a:t> Ottomaanse rijk en verzet westerse kolonisatie) 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20</a:t>
            </a:r>
            <a:r>
              <a:rPr lang="nl-NL" b="1" baseline="30000" dirty="0" smtClean="0">
                <a:solidFill>
                  <a:srgbClr val="FF0000"/>
                </a:solidFill>
              </a:rPr>
              <a:t>e</a:t>
            </a:r>
            <a:r>
              <a:rPr lang="nl-NL" b="1" dirty="0" smtClean="0">
                <a:solidFill>
                  <a:srgbClr val="FF0000"/>
                </a:solidFill>
              </a:rPr>
              <a:t> en 21</a:t>
            </a:r>
            <a:r>
              <a:rPr lang="nl-NL" b="1" baseline="30000" dirty="0" smtClean="0">
                <a:solidFill>
                  <a:srgbClr val="FF0000"/>
                </a:solidFill>
              </a:rPr>
              <a:t>e</a:t>
            </a:r>
            <a:r>
              <a:rPr lang="nl-NL" b="1" dirty="0" smtClean="0">
                <a:solidFill>
                  <a:srgbClr val="FF0000"/>
                </a:solidFill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</a:rPr>
              <a:t>eeuwse</a:t>
            </a:r>
            <a:r>
              <a:rPr lang="nl-NL" b="1" dirty="0" smtClean="0">
                <a:solidFill>
                  <a:srgbClr val="FF0000"/>
                </a:solidFill>
              </a:rPr>
              <a:t> impulsen: </a:t>
            </a:r>
          </a:p>
          <a:p>
            <a:pPr>
              <a:buFontTx/>
              <a:buChar char="-"/>
            </a:pPr>
            <a:r>
              <a:rPr lang="nl-NL" dirty="0" smtClean="0"/>
              <a:t>Stichting van de staat Israël in 1948: voortdurende conflicten tussen Palestijnse gebieden en Israël. </a:t>
            </a:r>
          </a:p>
          <a:p>
            <a:pPr lvl="1">
              <a:buFontTx/>
              <a:buChar char="-"/>
            </a:pPr>
            <a:r>
              <a:rPr lang="nl-NL" dirty="0" smtClean="0"/>
              <a:t>Joden vanaf 19</a:t>
            </a:r>
            <a:r>
              <a:rPr lang="nl-NL" baseline="30000" dirty="0" smtClean="0"/>
              <a:t>e</a:t>
            </a:r>
            <a:r>
              <a:rPr lang="nl-NL" dirty="0" smtClean="0"/>
              <a:t> eeuw onder invloed van nationalisme: streven naar een eigen staat in oorspronkelijk land (deze vorm van nationalisme heet </a:t>
            </a:r>
            <a:r>
              <a:rPr lang="nl-NL" dirty="0" smtClean="0">
                <a:solidFill>
                  <a:srgbClr val="FF0000"/>
                </a:solidFill>
              </a:rPr>
              <a:t>zionisme</a:t>
            </a:r>
            <a:r>
              <a:rPr lang="nl-NL" dirty="0" smtClean="0"/>
              <a:t>). Sommigen immigreren naar Palestina. </a:t>
            </a:r>
          </a:p>
          <a:p>
            <a:pPr lvl="1">
              <a:buFontTx/>
              <a:buChar char="-"/>
            </a:pPr>
            <a:r>
              <a:rPr lang="nl-NL" dirty="0" smtClean="0"/>
              <a:t>Door holocaust neemt immigratie van Europa naar Midden-Oosten door joden toe (V.S. + bondgenoten steunen de wens van joden voor eigen staat). </a:t>
            </a:r>
            <a:r>
              <a:rPr lang="nl-NL" dirty="0" smtClean="0">
                <a:sym typeface="Wingdings" panose="05000000000000000000" pitchFamily="2" charset="2"/>
              </a:rPr>
              <a:t> dit leidt tot grote gewapende conflicten met Palestijnen en omringende Islamitische landen tot op de dag van vandaag. 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Vanaf 1979: opkomst moslimfundamentalisme (extreme vorm van Islam) </a:t>
            </a:r>
          </a:p>
          <a:p>
            <a:pPr lvl="1">
              <a:buFontTx/>
              <a:buChar char="-"/>
            </a:pPr>
            <a:r>
              <a:rPr lang="nl-NL" dirty="0" smtClean="0"/>
              <a:t>Kentering = machtswisseling in Iran: fundamentalisten riepen een islamitische republiek uit. </a:t>
            </a:r>
          </a:p>
          <a:p>
            <a:pPr>
              <a:buFontTx/>
              <a:buChar char="-"/>
            </a:pPr>
            <a:r>
              <a:rPr lang="nl-NL" dirty="0" smtClean="0"/>
              <a:t> Spanningen door de ontwikkeling van multiculturele samenlevingen in Europa (vanaf jaren ’60)</a:t>
            </a:r>
          </a:p>
          <a:p>
            <a:pPr lvl="1">
              <a:buFontTx/>
              <a:buChar char="-"/>
            </a:pPr>
            <a:r>
              <a:rPr lang="nl-NL" dirty="0" smtClean="0"/>
              <a:t>Arbeidsmigranten uit Islamitische landen. </a:t>
            </a:r>
          </a:p>
          <a:p>
            <a:pPr>
              <a:buFontTx/>
              <a:buChar char="-"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345028" y="1204159"/>
            <a:ext cx="6824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2"/>
              </a:rPr>
              <a:t>http://nos.nl/video/268658-nos-begint-met-uitzending-911.html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69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1030</Words>
  <Application>Microsoft Office PowerPoint</Application>
  <PresentationFormat>Breedbeeld</PresentationFormat>
  <Paragraphs>88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Kantoorthema</vt:lpstr>
      <vt:lpstr>Paragraaf 13.5</vt:lpstr>
      <vt:lpstr>Kenmerkend aspect</vt:lpstr>
      <vt:lpstr>Val van het communisme</vt:lpstr>
      <vt:lpstr>Onbedoelde gevolgen van glasnost en perestojka = </vt:lpstr>
      <vt:lpstr>Examenvraag</vt:lpstr>
      <vt:lpstr>Bron</vt:lpstr>
      <vt:lpstr>Antwoord examenvraag</vt:lpstr>
      <vt:lpstr>Fukuyama &amp; Huntington: nieuwe wereldorde?</vt:lpstr>
      <vt:lpstr>Nieuwe spanningen: vanaf +/- 11 september 2001</vt:lpstr>
      <vt:lpstr>Examenvraag</vt:lpstr>
      <vt:lpstr>Bron</vt:lpstr>
      <vt:lpstr>Antwoord examenvraag</vt:lpstr>
      <vt:lpstr>Conclusie</vt:lpstr>
      <vt:lpstr>Achtergrond informatie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Paragraaf 13.4</dc:title>
  <dc:creator>Kristel Biemans</dc:creator>
  <cp:lastModifiedBy>Kristel Biemans</cp:lastModifiedBy>
  <cp:revision>22</cp:revision>
  <dcterms:created xsi:type="dcterms:W3CDTF">2015-06-29T07:08:52Z</dcterms:created>
  <dcterms:modified xsi:type="dcterms:W3CDTF">2016-11-24T15:19:20Z</dcterms:modified>
</cp:coreProperties>
</file>